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9" r:id="rId2"/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7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7" d="100"/>
          <a:sy n="97" d="100"/>
        </p:scale>
        <p:origin x="48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8664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604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15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58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4E6425-0181-43F2-84FC-787E803FD2F8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086210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94004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8446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673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2400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76E86A4C-8E40-4F87-A4F0-01A0687C5742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152772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5E72C73-2D91-4E12-BA25-F0AA0C03599B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194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11/10/2017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3812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106" y="180305"/>
            <a:ext cx="10689465" cy="1492132"/>
          </a:xfrm>
        </p:spPr>
        <p:txBody>
          <a:bodyPr>
            <a:noAutofit/>
          </a:bodyPr>
          <a:lstStyle/>
          <a:p>
            <a:pPr algn="ctr"/>
            <a:r>
              <a:rPr lang="en-US" sz="3600" u="sng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Pdn</a:t>
            </a:r>
            <a:b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following are the goals scored during the 2015/2016 season for the Pittsburgh PENGUINS. Succinctly list 3 things you notice, find unusual, or think is unique about the data.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595118"/>
              </p:ext>
            </p:extLst>
          </p:nvPr>
        </p:nvGraphicFramePr>
        <p:xfrm>
          <a:off x="1251678" y="3145661"/>
          <a:ext cx="4275788" cy="35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S.</a:t>
                      </a:r>
                      <a:r>
                        <a:rPr lang="en-US" baseline="0" dirty="0"/>
                        <a:t> Crosby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Kunitz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Hornqvist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E. </a:t>
                      </a:r>
                      <a:r>
                        <a:rPr lang="en-US" dirty="0" err="1"/>
                        <a:t>Malkin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</a:t>
                      </a:r>
                      <a:r>
                        <a:rPr lang="en-US" baseline="0" dirty="0"/>
                        <a:t> Kessel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N. Bonino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Sheary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838319"/>
              </p:ext>
            </p:extLst>
          </p:nvPr>
        </p:nvGraphicFramePr>
        <p:xfrm>
          <a:off x="6340839" y="3136642"/>
          <a:ext cx="4275788" cy="35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M.</a:t>
                      </a:r>
                      <a:r>
                        <a:rPr lang="en-US" baseline="0" dirty="0"/>
                        <a:t> Cullen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K. </a:t>
                      </a:r>
                      <a:r>
                        <a:rPr lang="en-US" dirty="0" err="1"/>
                        <a:t>Letang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T.</a:t>
                      </a:r>
                      <a:r>
                        <a:rPr lang="en-US" baseline="0" dirty="0"/>
                        <a:t> Daley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Hagelin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O. Matta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 Bennett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 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0692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50" y="120203"/>
            <a:ext cx="9905998" cy="1905000"/>
          </a:xfrm>
        </p:spPr>
        <p:txBody>
          <a:bodyPr>
            <a:normAutofit/>
          </a:bodyPr>
          <a:lstStyle/>
          <a:p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6" y="1072703"/>
            <a:ext cx="11127347" cy="355027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compare the central measures of tendency of a given set of data. </a:t>
            </a:r>
            <a:r>
              <a:rPr lang="en-US" sz="3200" dirty="0"/>
              <a:t>	</a:t>
            </a:r>
          </a:p>
          <a:p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598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3948" y="99050"/>
            <a:ext cx="10178322" cy="1492132"/>
          </a:xfrm>
        </p:spPr>
        <p:txBody>
          <a:bodyPr/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quartiles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948" y="1435995"/>
            <a:ext cx="10178322" cy="3593591"/>
          </a:xfrm>
        </p:spPr>
        <p:txBody>
          <a:bodyPr>
            <a:noAutofit/>
          </a:bodyPr>
          <a:lstStyle/>
          <a:p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 can be separated into quartiles, each of which contains 25% of the total data.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first quartile is the median of the lower half of the data set.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second quartile is the median of the data set.</a:t>
            </a: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 third quartile is the median of the upper half of the data set.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38013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638" y="199505"/>
            <a:ext cx="10178322" cy="1492132"/>
          </a:xfrm>
        </p:spPr>
        <p:txBody>
          <a:bodyPr/>
          <a:lstStyle/>
          <a:p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quartiles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1638" y="945571"/>
            <a:ext cx="10178322" cy="3593591"/>
          </a:xfrm>
        </p:spPr>
        <p:txBody>
          <a:bodyPr>
            <a:normAutofit/>
          </a:bodyPr>
          <a:lstStyle/>
          <a:p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</a:t>
            </a:r>
          </a:p>
          <a:p>
            <a:pPr marL="0" indent="0" algn="ctr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{60, 65, 70, 75, 76, 78, 80, 83, 85, 87, 90}</a:t>
            </a:r>
          </a:p>
        </p:txBody>
      </p:sp>
      <p:sp>
        <p:nvSpPr>
          <p:cNvPr id="4" name="Rectangle 3"/>
          <p:cNvSpPr/>
          <p:nvPr/>
        </p:nvSpPr>
        <p:spPr>
          <a:xfrm>
            <a:off x="931638" y="4077497"/>
            <a:ext cx="109298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The </a:t>
            </a:r>
            <a:r>
              <a:rPr lang="en-US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interquartile range</a:t>
            </a:r>
            <a:r>
              <a:rPr lang="en-US" sz="28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 contains 50% of the data and is calculated by subtracting the 1</a:t>
            </a:r>
            <a:r>
              <a:rPr lang="en-US" sz="2800" b="1" i="1" baseline="3000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st</a:t>
            </a:r>
            <a:r>
              <a:rPr lang="en-US" sz="28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 quartile from the 3</a:t>
            </a:r>
            <a:r>
              <a:rPr lang="en-US" sz="2800" b="1" i="1" baseline="30000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rd</a:t>
            </a:r>
            <a:r>
              <a:rPr lang="en-US" sz="2800" b="1" i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 quartile.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5762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15" y="150565"/>
            <a:ext cx="10882648" cy="1492132"/>
          </a:xfrm>
        </p:spPr>
        <p:txBody>
          <a:bodyPr>
            <a:noAutofit/>
          </a:bodyPr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measures of central tendency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8575160"/>
              </p:ext>
            </p:extLst>
          </p:nvPr>
        </p:nvGraphicFramePr>
        <p:xfrm>
          <a:off x="1251312" y="2442331"/>
          <a:ext cx="10179054" cy="1645920"/>
        </p:xfrm>
        <a:graphic>
          <a:graphicData uri="http://schemas.openxmlformats.org/drawingml/2006/table">
            <a:tbl>
              <a:tblPr/>
              <a:tblGrid>
                <a:gridCol w="1131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13100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65760">
                <a:tc gridSpan="9">
                  <a:txBody>
                    <a:bodyPr/>
                    <a:lstStyle/>
                    <a:p>
                      <a:pPr fontAlgn="ctr"/>
                      <a:r>
                        <a:rPr lang="en-US" sz="1800" b="1" u="none" strike="noStrike" dirty="0">
                          <a:effectLst/>
                        </a:rPr>
                        <a:t>Number of First Cousins</a:t>
                      </a:r>
                      <a:endParaRPr lang="en-US" sz="1800" u="none" strike="noStrike" dirty="0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 u="none" strike="noStrike">
                          <a:effectLst/>
                        </a:rPr>
                        <a:t>Second Grade</a:t>
                      </a:r>
                      <a:endParaRPr lang="en-US" sz="1800" u="none" strike="noStrike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9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fontAlgn="ctr"/>
                      <a:r>
                        <a:rPr lang="en-US" sz="1800" b="1" u="none" strike="noStrike">
                          <a:effectLst/>
                        </a:rPr>
                        <a:t>Fifth Grade</a:t>
                      </a:r>
                      <a:endParaRPr lang="en-US" sz="1800" u="none" strike="noStrike">
                        <a:effectLst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13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8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4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US" sz="1800" u="none" strike="noStrike" dirty="0">
                          <a:effectLst/>
                        </a:rPr>
                        <a:t>6</a:t>
                      </a:r>
                    </a:p>
                  </a:txBody>
                  <a:tcPr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090411" y="950199"/>
            <a:ext cx="106917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Eight second graders and eight fifth graders at Cherry Hills Elementary School were asked how many first cousins they have</a:t>
            </a:r>
            <a:r>
              <a:rPr lang="en-US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99085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99049"/>
            <a:ext cx="10178322" cy="14921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Comparing data with measures of </a:t>
            </a:r>
            <a:r>
              <a:rPr lang="en-US" sz="5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tendency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084234"/>
              </p:ext>
            </p:extLst>
          </p:nvPr>
        </p:nvGraphicFramePr>
        <p:xfrm>
          <a:off x="1251678" y="1591181"/>
          <a:ext cx="4275788" cy="35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S.</a:t>
                      </a:r>
                      <a:r>
                        <a:rPr lang="en-US" baseline="0" dirty="0"/>
                        <a:t> Crosby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Kunitz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Hornqvist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E. </a:t>
                      </a:r>
                      <a:r>
                        <a:rPr lang="en-US" dirty="0" err="1"/>
                        <a:t>Malkin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P.</a:t>
                      </a:r>
                      <a:r>
                        <a:rPr lang="en-US" baseline="0" dirty="0"/>
                        <a:t> Kessel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N. Bonino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Sheary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3917710"/>
              </p:ext>
            </p:extLst>
          </p:nvPr>
        </p:nvGraphicFramePr>
        <p:xfrm>
          <a:off x="6340839" y="1591181"/>
          <a:ext cx="4275788" cy="350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78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8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Player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Goals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M.</a:t>
                      </a:r>
                      <a:r>
                        <a:rPr lang="en-US" baseline="0" dirty="0"/>
                        <a:t> Cullen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K. </a:t>
                      </a:r>
                      <a:r>
                        <a:rPr lang="en-US" dirty="0" err="1"/>
                        <a:t>Letang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T.</a:t>
                      </a:r>
                      <a:r>
                        <a:rPr lang="en-US" baseline="0" dirty="0"/>
                        <a:t> Daley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C. </a:t>
                      </a:r>
                      <a:r>
                        <a:rPr lang="en-US" dirty="0" err="1"/>
                        <a:t>Hagelin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O. Matta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 Bennett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788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B. Rust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089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2" y="188593"/>
            <a:ext cx="10318418" cy="4394988"/>
          </a:xfrm>
        </p:spPr>
        <p:txBody>
          <a:bodyPr>
            <a:normAutofit/>
          </a:bodyPr>
          <a:lstStyle/>
          <a:p>
            <a:r>
              <a:rPr lang="en-US" sz="6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Tendency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8210" y="2888266"/>
            <a:ext cx="8599042" cy="742279"/>
          </a:xfrm>
        </p:spPr>
        <p:txBody>
          <a:bodyPr>
            <a:noAutofit/>
          </a:bodyPr>
          <a:lstStyle/>
          <a:p>
            <a:pPr algn="r"/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Integrated Mathematics</a:t>
            </a:r>
          </a:p>
        </p:txBody>
      </p:sp>
    </p:spTree>
    <p:extLst>
      <p:ext uri="{BB962C8B-B14F-4D97-AF65-F5344CB8AC3E}">
        <p14:creationId xmlns:p14="http://schemas.microsoft.com/office/powerpoint/2010/main" val="92126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950" y="120203"/>
            <a:ext cx="9905998" cy="1905000"/>
          </a:xfrm>
        </p:spPr>
        <p:txBody>
          <a:bodyPr>
            <a:normAutofit/>
          </a:bodyPr>
          <a:lstStyle/>
          <a:p>
            <a:r>
              <a:rPr lang="en-US" sz="66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216" y="1072703"/>
            <a:ext cx="11127347" cy="355027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will calculate the central measures of tendency (mode, mean, median, and range) of a given set of data. </a:t>
            </a:r>
          </a:p>
          <a:p>
            <a:pPr marL="0" indent="0">
              <a:buNone/>
            </a:pPr>
            <a:r>
              <a:rPr lang="en-US" sz="3200" dirty="0"/>
              <a:t>	</a:t>
            </a:r>
          </a:p>
          <a:p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160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1070" y="99050"/>
            <a:ext cx="10178322" cy="149213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tendency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1070" y="1242812"/>
            <a:ext cx="10178322" cy="3593591"/>
          </a:xfrm>
        </p:spPr>
        <p:txBody>
          <a:bodyPr>
            <a:noAutofit/>
          </a:bodyPr>
          <a:lstStyle/>
          <a:p>
            <a:r>
              <a:rPr lang="en-US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Central Tendency 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tendency of samples of a given measurement to cluster around some central value. </a:t>
            </a:r>
          </a:p>
          <a:p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measure that identifies a single score as a representative for an entire distribution or data set. </a:t>
            </a:r>
          </a:p>
          <a:p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common measures of central tendency are 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median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 </a:t>
            </a:r>
            <a:r>
              <a:rPr lang="en-US" sz="3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  <a:r>
              <a:rPr lang="en-US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5718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312" y="111928"/>
            <a:ext cx="10178322" cy="149213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5311" y="1064056"/>
            <a:ext cx="10571127" cy="3593591"/>
          </a:xfrm>
        </p:spPr>
        <p:txBody>
          <a:bodyPr>
            <a:normAutofit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 is the average value of all data in a set. 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 up the numbers then divide by the number of values in the set to find the mean.</a:t>
            </a:r>
          </a:p>
        </p:txBody>
      </p:sp>
      <p:sp>
        <p:nvSpPr>
          <p:cNvPr id="4" name="Rectangle 3"/>
          <p:cNvSpPr/>
          <p:nvPr/>
        </p:nvSpPr>
        <p:spPr>
          <a:xfrm>
            <a:off x="1133341" y="2706590"/>
            <a:ext cx="1030309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Example: Find the mean of the following:</a:t>
            </a:r>
          </a:p>
          <a:p>
            <a:pPr algn="ctr" fontAlgn="base"/>
            <a:r>
              <a:rPr lang="en-US" sz="40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elvetica Neue"/>
              </a:rPr>
              <a:t>{66, 72, 83, 89}</a:t>
            </a:r>
            <a:endParaRPr lang="en-US" sz="4000" b="1" i="0" u="none" strike="noStrike" dirty="0">
              <a:solidFill>
                <a:srgbClr val="22222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121738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343" y="0"/>
            <a:ext cx="10178322" cy="1492132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8343" y="843567"/>
            <a:ext cx="10178322" cy="4887532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median is the value that has exactly half the data above it and half below it. </a:t>
            </a:r>
          </a:p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Order the numbers from smallest to largest. </a:t>
            </a:r>
          </a:p>
          <a:p>
            <a:pPr lvl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there is an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odd number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data in the set, then the middle number is the median. </a:t>
            </a:r>
          </a:p>
          <a:p>
            <a:pPr lvl="1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there is an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data in the set, then the median is the mean of the two middle numbers. </a:t>
            </a:r>
          </a:p>
        </p:txBody>
      </p:sp>
    </p:spTree>
    <p:extLst>
      <p:ext uri="{BB962C8B-B14F-4D97-AF65-F5344CB8AC3E}">
        <p14:creationId xmlns:p14="http://schemas.microsoft.com/office/powerpoint/2010/main" val="1177473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616" y="99050"/>
            <a:ext cx="10178322" cy="1492132"/>
          </a:xfrm>
        </p:spPr>
        <p:txBody>
          <a:bodyPr/>
          <a:lstStyle/>
          <a:p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5616" y="946598"/>
            <a:ext cx="10178322" cy="4307982"/>
          </a:xfrm>
        </p:spPr>
        <p:txBody>
          <a:bodyPr>
            <a:normAutofit/>
          </a:bodyPr>
          <a:lstStyle/>
          <a:p>
            <a:pPr fontAlgn="base"/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1: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Find the median of the following:</a:t>
            </a:r>
          </a:p>
          <a:p>
            <a:pPr marL="0" indent="0" algn="ctr" fontAlgn="base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81, 83, 89}</a:t>
            </a:r>
          </a:p>
          <a:p>
            <a:pPr marL="0" indent="0" algn="ctr" fontAlgn="base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base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fontAlgn="base">
              <a:buNone/>
            </a:pP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fontAlgn="base"/>
            <a:r>
              <a:rPr lang="en-US" sz="2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 2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 Find the median of the following:</a:t>
            </a:r>
          </a:p>
          <a:p>
            <a:pPr marL="0" indent="0" algn="ctr" fontAlgn="base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72, 76, 80, 83, 89}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72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859" y="0"/>
            <a:ext cx="10178322" cy="1492132"/>
          </a:xfrm>
        </p:spPr>
        <p:txBody>
          <a:bodyPr>
            <a:normAutofit/>
          </a:bodyPr>
          <a:lstStyle/>
          <a:p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859" y="946598"/>
            <a:ext cx="10178322" cy="3593591"/>
          </a:xfrm>
        </p:spPr>
        <p:txBody>
          <a:bodyPr/>
          <a:lstStyle/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mode is the number that appears most often in the set.</a:t>
            </a:r>
          </a:p>
          <a:p>
            <a:pPr fontAlgn="base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 Find the mode of the following:</a:t>
            </a:r>
          </a:p>
          <a:p>
            <a:pPr marL="0" indent="0" algn="ctr" fontAlgn="base">
              <a:buNone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65, 71, 72, 81, 83, 83, 83, 89}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374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858" y="0"/>
            <a:ext cx="10178322" cy="1492132"/>
          </a:xfrm>
        </p:spPr>
        <p:txBody>
          <a:bodyPr>
            <a:normAutofit/>
          </a:bodyPr>
          <a:lstStyle/>
          <a:p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19858" y="998114"/>
            <a:ext cx="10178322" cy="3593591"/>
          </a:xfrm>
        </p:spPr>
        <p:txBody>
          <a:bodyPr/>
          <a:lstStyle/>
          <a:p>
            <a:pPr fontAlgn="base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range is the difference between the smallest and largest numbers in the set.</a:t>
            </a:r>
          </a:p>
          <a:p>
            <a:pPr fontAlgn="base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Example: Find the range of the following:</a:t>
            </a:r>
          </a:p>
          <a:p>
            <a:pPr marL="0" indent="0" algn="ctr" fontAlgn="base">
              <a:buNone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{65, 65, 71, 72, 81, 83, 83, 83, 89}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2644723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46</TotalTime>
  <Words>368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 MT</vt:lpstr>
      <vt:lpstr>Helvetica Neue</vt:lpstr>
      <vt:lpstr>Impact</vt:lpstr>
      <vt:lpstr>Badge</vt:lpstr>
      <vt:lpstr>Pdn The following are the goals scored during the 2015/2016 season for the Pittsburgh PENGUINS. Succinctly list 3 things you notice, find unusual, or think is unique about the data.</vt:lpstr>
      <vt:lpstr>Central Tendency</vt:lpstr>
      <vt:lpstr>objective</vt:lpstr>
      <vt:lpstr>Central tendency</vt:lpstr>
      <vt:lpstr>MEAN</vt:lpstr>
      <vt:lpstr>Median</vt:lpstr>
      <vt:lpstr>median</vt:lpstr>
      <vt:lpstr>mode</vt:lpstr>
      <vt:lpstr>RANGE</vt:lpstr>
      <vt:lpstr>objective</vt:lpstr>
      <vt:lpstr>quartiles</vt:lpstr>
      <vt:lpstr>quartiles</vt:lpstr>
      <vt:lpstr>Comparing measures of central tendency</vt:lpstr>
      <vt:lpstr>Comparing data with measures of central tendency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Central Tendency</dc:title>
  <dc:creator>Michael Kuniega</dc:creator>
  <cp:lastModifiedBy>Michael Kuniega</cp:lastModifiedBy>
  <cp:revision>6</cp:revision>
  <dcterms:created xsi:type="dcterms:W3CDTF">2016-04-17T02:24:15Z</dcterms:created>
  <dcterms:modified xsi:type="dcterms:W3CDTF">2017-11-10T16:49:36Z</dcterms:modified>
</cp:coreProperties>
</file>